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63" r:id="rId3"/>
    <p:sldId id="264" r:id="rId4"/>
    <p:sldId id="265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>
        <p:scale>
          <a:sx n="50" d="100"/>
          <a:sy n="50" d="100"/>
        </p:scale>
        <p:origin x="256" y="7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9CB9E-5993-4A77-A4DC-846562944E3A}" type="datetimeFigureOut">
              <a:rPr lang="en-GB" smtClean="0"/>
              <a:pPr/>
              <a:t>13/02/2019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BA87-A93F-453F-A7C8-2C2AABC58C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841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364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033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521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770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776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48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241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572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253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040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384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www.resiliencebuilders.lgfl.net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B5EF9-C251-4CD3-852B-6098BFD51657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66" y="31025"/>
            <a:ext cx="1598467" cy="56183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789612" y="6120114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GB" sz="1800" u="sng" dirty="0" smtClean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5"/>
              </a:rPr>
              <a:t>learningthroughmovement.lgfl.net</a:t>
            </a:r>
            <a:r>
              <a:rPr lang="en-GB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</a:t>
            </a:r>
            <a:r>
              <a:rPr lang="en-GB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 London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Grid for Learning</a:t>
            </a:r>
          </a:p>
        </p:txBody>
      </p:sp>
    </p:spTree>
    <p:extLst>
      <p:ext uri="{BB962C8B-B14F-4D97-AF65-F5344CB8AC3E}">
        <p14:creationId xmlns:p14="http://schemas.microsoft.com/office/powerpoint/2010/main" val="3870214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46137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Hand </a:t>
            </a:r>
            <a:r>
              <a:rPr lang="en-GB" b="1" dirty="0"/>
              <a:t>D</a:t>
            </a:r>
            <a:r>
              <a:rPr lang="en-GB" b="1" dirty="0" smtClean="0"/>
              <a:t>ominance</a:t>
            </a:r>
            <a:endParaRPr lang="en-GB" b="1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2415915" y="2435543"/>
            <a:ext cx="7360170" cy="2692082"/>
          </a:xfrm>
        </p:spPr>
        <p:txBody>
          <a:bodyPr>
            <a:normAutofit/>
          </a:bodyPr>
          <a:lstStyle/>
          <a:p>
            <a:pPr algn="l"/>
            <a:r>
              <a:rPr lang="en-GB" b="1" dirty="0"/>
              <a:t>This presentation will help staff: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dirty="0" smtClean="0"/>
              <a:t>Understand hand dominances</a:t>
            </a:r>
            <a:endParaRPr lang="en-GB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dirty="0"/>
              <a:t>Know how you might notice if someone is having difficulties with </a:t>
            </a:r>
            <a:r>
              <a:rPr lang="en-GB" b="1" dirty="0" smtClean="0"/>
              <a:t>developing hand dominance</a:t>
            </a:r>
            <a:endParaRPr lang="en-GB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dirty="0"/>
              <a:t>Select activities to support those who are having difficulties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778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6748"/>
          </a:xfrm>
        </p:spPr>
        <p:txBody>
          <a:bodyPr>
            <a:normAutofit/>
          </a:bodyPr>
          <a:lstStyle/>
          <a:p>
            <a:pPr algn="ctr"/>
            <a:r>
              <a:rPr lang="en-GB" b="1" dirty="0"/>
              <a:t>Activities to Support</a:t>
            </a:r>
            <a:endParaRPr lang="en-GB" sz="2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49" y="1475073"/>
            <a:ext cx="5532451" cy="3808127"/>
          </a:xfrm>
        </p:spPr>
        <p:txBody>
          <a:bodyPr>
            <a:normAutofit/>
          </a:bodyPr>
          <a:lstStyle/>
          <a:p>
            <a:r>
              <a:rPr lang="en-GB" dirty="0" smtClean="0"/>
              <a:t>Whilst </a:t>
            </a:r>
            <a:r>
              <a:rPr lang="en-GB" dirty="0"/>
              <a:t>the child is establishing hand dominance for writing, it’s important to make sure that in all </a:t>
            </a:r>
            <a:r>
              <a:rPr lang="en-GB" dirty="0" smtClean="0"/>
              <a:t>fine </a:t>
            </a:r>
            <a:r>
              <a:rPr lang="en-GB" dirty="0"/>
              <a:t>motor activities e.g. using scissors, cutlery, </a:t>
            </a:r>
            <a:r>
              <a:rPr lang="en-GB" dirty="0" smtClean="0"/>
              <a:t>and art materials, </a:t>
            </a:r>
            <a:r>
              <a:rPr lang="en-GB" dirty="0"/>
              <a:t>appropriate </a:t>
            </a:r>
            <a:r>
              <a:rPr lang="en-GB" dirty="0" smtClean="0"/>
              <a:t>tools </a:t>
            </a:r>
            <a:r>
              <a:rPr lang="en-GB" dirty="0" smtClean="0"/>
              <a:t>are provided</a:t>
            </a:r>
            <a:r>
              <a:rPr lang="en-GB" dirty="0" smtClean="0"/>
              <a:t>. </a:t>
            </a:r>
          </a:p>
          <a:p>
            <a:pPr lvl="1"/>
            <a:r>
              <a:rPr lang="en-GB" dirty="0" smtClean="0"/>
              <a:t>E.g. </a:t>
            </a:r>
            <a:r>
              <a:rPr lang="en-GB" dirty="0"/>
              <a:t>left </a:t>
            </a:r>
            <a:r>
              <a:rPr lang="en-GB" b="1" dirty="0"/>
              <a:t>and </a:t>
            </a:r>
            <a:r>
              <a:rPr lang="en-GB" dirty="0"/>
              <a:t>right handed scissors.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9" t="41642" r="22764"/>
          <a:stretch/>
        </p:blipFill>
        <p:spPr>
          <a:xfrm>
            <a:off x="6968613" y="1585548"/>
            <a:ext cx="4385187" cy="391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67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About</a:t>
            </a:r>
            <a:r>
              <a:rPr lang="en-GB" b="1" dirty="0" smtClean="0"/>
              <a:t> </a:t>
            </a:r>
            <a:r>
              <a:rPr lang="en-GB" b="1" dirty="0" smtClean="0"/>
              <a:t>Hand Dominance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363789" cy="4351338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Are you left handed? Right handed?  Perhaps you are one of the few people who are ambidextrous?  </a:t>
            </a:r>
            <a:endParaRPr lang="en-GB" dirty="0" smtClean="0"/>
          </a:p>
          <a:p>
            <a:r>
              <a:rPr lang="en-GB" dirty="0" smtClean="0"/>
              <a:t>As </a:t>
            </a:r>
            <a:r>
              <a:rPr lang="en-GB" dirty="0"/>
              <a:t>your brain developed, hand dominance established itself during the period where your gross and fine motor skills were developing and this is important as we usually have what we call a </a:t>
            </a:r>
            <a:r>
              <a:rPr lang="en-GB" b="1" dirty="0"/>
              <a:t>‘working hand’</a:t>
            </a:r>
            <a:r>
              <a:rPr lang="en-GB" dirty="0"/>
              <a:t> and a </a:t>
            </a:r>
            <a:r>
              <a:rPr lang="en-GB" b="1" dirty="0"/>
              <a:t>‘helping hand’</a:t>
            </a:r>
            <a:r>
              <a:rPr lang="en-GB" dirty="0"/>
              <a:t>.  </a:t>
            </a:r>
            <a:endParaRPr lang="en-GB" dirty="0" smtClean="0"/>
          </a:p>
          <a:p>
            <a:r>
              <a:rPr lang="en-GB" dirty="0" smtClean="0"/>
              <a:t>A </a:t>
            </a:r>
            <a:r>
              <a:rPr lang="en-GB" dirty="0"/>
              <a:t>good way to understand this is to think of cutting paper.  The working hand holds the scissors and cuts; the helping hand holds, or steadies, the paper being cut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6160" y="2220540"/>
            <a:ext cx="4473046" cy="283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952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About</a:t>
            </a:r>
            <a:r>
              <a:rPr lang="en-GB" b="1" dirty="0" smtClean="0"/>
              <a:t> </a:t>
            </a:r>
            <a:r>
              <a:rPr lang="en-GB" b="1" dirty="0" smtClean="0"/>
              <a:t>Hand Dominance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186851" cy="4351338"/>
          </a:xfrm>
        </p:spPr>
        <p:txBody>
          <a:bodyPr>
            <a:normAutofit/>
          </a:bodyPr>
          <a:lstStyle/>
          <a:p>
            <a:r>
              <a:rPr lang="en-GB" dirty="0" smtClean="0"/>
              <a:t>We </a:t>
            </a:r>
            <a:r>
              <a:rPr lang="en-GB" dirty="0"/>
              <a:t>would expect to see hand preference developing during the ages 3 – 5. However, it can be later.  It is important </a:t>
            </a:r>
            <a:r>
              <a:rPr lang="en-GB" dirty="0" smtClean="0"/>
              <a:t>we </a:t>
            </a:r>
            <a:r>
              <a:rPr lang="en-GB" dirty="0"/>
              <a:t>don’t try to force dominance to become established as it will not feel natural to the </a:t>
            </a:r>
            <a:r>
              <a:rPr lang="en-GB" dirty="0" smtClean="0"/>
              <a:t>child. </a:t>
            </a:r>
          </a:p>
          <a:p>
            <a:r>
              <a:rPr lang="en-GB" dirty="0" smtClean="0"/>
              <a:t>This can</a:t>
            </a:r>
            <a:r>
              <a:rPr lang="en-GB" dirty="0" smtClean="0"/>
              <a:t> </a:t>
            </a:r>
            <a:r>
              <a:rPr lang="en-GB" dirty="0"/>
              <a:t>therefore can cause delay, difficulty in performance and consequently a feeling of </a:t>
            </a:r>
            <a:r>
              <a:rPr lang="en-GB" dirty="0" smtClean="0"/>
              <a:t>failure.</a:t>
            </a:r>
            <a:endParaRPr lang="en-GB" dirty="0"/>
          </a:p>
          <a:p>
            <a:r>
              <a:rPr lang="en-GB" dirty="0"/>
              <a:t>Children may be referred to as </a:t>
            </a:r>
            <a:r>
              <a:rPr lang="en-GB" dirty="0" smtClean="0"/>
              <a:t>ambidextrous. However, </a:t>
            </a:r>
            <a:r>
              <a:rPr lang="en-GB" dirty="0"/>
              <a:t>true ambidexterity means being equally skilled with both hands and is rare; children with delayed hand dominance have difficulty with both hands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1358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Recognising </a:t>
            </a:r>
            <a:r>
              <a:rPr lang="en-GB" b="1" dirty="0" smtClean="0"/>
              <a:t>Issues With Hand Dominance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085114" cy="4351338"/>
          </a:xfrm>
        </p:spPr>
        <p:txBody>
          <a:bodyPr/>
          <a:lstStyle/>
          <a:p>
            <a:pPr lvl="0" fontAlgn="base"/>
            <a:r>
              <a:rPr lang="en-GB" dirty="0"/>
              <a:t>Place tools such as pencils on either the right or left – check that child reaches with one hand to pick up objects</a:t>
            </a:r>
          </a:p>
          <a:p>
            <a:pPr lvl="0" fontAlgn="base"/>
            <a:r>
              <a:rPr lang="en-GB" dirty="0"/>
              <a:t>A child with difficulty developing hand dominance will tend to reach with the left hand to pick up objects on the left and vice versa.</a:t>
            </a:r>
          </a:p>
          <a:p>
            <a:pPr lvl="0" fontAlgn="base"/>
            <a:r>
              <a:rPr lang="en-GB" dirty="0"/>
              <a:t>Swapping hands during tasks is common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1988" y="1603826"/>
            <a:ext cx="4082961" cy="382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99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5210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/>
              <a:t>Activities to </a:t>
            </a:r>
            <a:r>
              <a:rPr lang="en-GB" b="1" dirty="0" smtClean="0"/>
              <a:t>S</a:t>
            </a:r>
            <a:r>
              <a:rPr lang="en-GB" b="1" dirty="0" smtClean="0"/>
              <a:t>upport</a:t>
            </a:r>
            <a:endParaRPr lang="en-GB" sz="2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49" y="2243469"/>
            <a:ext cx="5532451" cy="3828865"/>
          </a:xfrm>
        </p:spPr>
        <p:txBody>
          <a:bodyPr>
            <a:normAutofit/>
          </a:bodyPr>
          <a:lstStyle/>
          <a:p>
            <a:pPr lvl="0" fontAlgn="base"/>
            <a:r>
              <a:rPr lang="en-GB" dirty="0"/>
              <a:t>Check which hand is used most </a:t>
            </a:r>
            <a:r>
              <a:rPr lang="en-GB" dirty="0" smtClean="0"/>
              <a:t>often, </a:t>
            </a:r>
            <a:r>
              <a:rPr lang="en-GB" dirty="0"/>
              <a:t>then place a wrist band on that frequently used hand to give a visual reminder to use the hand as the writing or working </a:t>
            </a:r>
            <a:r>
              <a:rPr lang="en-GB" dirty="0" smtClean="0"/>
              <a:t>hand.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0" t="15652" r="23857" b="6325"/>
          <a:stretch/>
        </p:blipFill>
        <p:spPr>
          <a:xfrm>
            <a:off x="6847734" y="1722475"/>
            <a:ext cx="4729978" cy="412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19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1769"/>
          </a:xfrm>
        </p:spPr>
        <p:txBody>
          <a:bodyPr>
            <a:normAutofit/>
          </a:bodyPr>
          <a:lstStyle/>
          <a:p>
            <a:pPr algn="ctr"/>
            <a:r>
              <a:rPr lang="en-GB" b="1" dirty="0"/>
              <a:t>Activities to Support</a:t>
            </a:r>
            <a:endParaRPr lang="en-GB" sz="2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406" y="1931831"/>
            <a:ext cx="5532451" cy="4800462"/>
          </a:xfrm>
        </p:spPr>
        <p:txBody>
          <a:bodyPr>
            <a:normAutofit/>
          </a:bodyPr>
          <a:lstStyle/>
          <a:p>
            <a:pPr lvl="0" fontAlgn="base"/>
            <a:r>
              <a:rPr lang="en-GB" dirty="0" smtClean="0"/>
              <a:t>Provide </a:t>
            </a:r>
            <a:r>
              <a:rPr lang="en-GB" dirty="0"/>
              <a:t>a picture of a hand to be placed on the helping hand </a:t>
            </a:r>
            <a:r>
              <a:rPr lang="en-GB" dirty="0" smtClean="0"/>
              <a:t>side of any work </a:t>
            </a:r>
            <a:r>
              <a:rPr lang="en-GB" dirty="0"/>
              <a:t>to visually promote stabilising with the helping </a:t>
            </a:r>
            <a:r>
              <a:rPr lang="en-GB" dirty="0" smtClean="0"/>
              <a:t>hand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0" t="19803" r="49786" b="15099"/>
          <a:stretch/>
        </p:blipFill>
        <p:spPr>
          <a:xfrm>
            <a:off x="7347004" y="1486894"/>
            <a:ext cx="3824579" cy="436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61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dirty="0"/>
              <a:t>Activities to Support</a:t>
            </a:r>
            <a:endParaRPr lang="en-GB" sz="2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49" y="1690687"/>
            <a:ext cx="5532451" cy="4381647"/>
          </a:xfrm>
        </p:spPr>
        <p:txBody>
          <a:bodyPr>
            <a:normAutofit/>
          </a:bodyPr>
          <a:lstStyle/>
          <a:p>
            <a:pPr lvl="0" fontAlgn="base"/>
            <a:r>
              <a:rPr lang="en-GB" dirty="0" smtClean="0"/>
              <a:t>Promote </a:t>
            </a:r>
            <a:r>
              <a:rPr lang="en-GB" dirty="0"/>
              <a:t>activities that require a stabilizing </a:t>
            </a:r>
            <a:r>
              <a:rPr lang="en-GB" dirty="0" smtClean="0"/>
              <a:t>hand</a:t>
            </a:r>
          </a:p>
          <a:p>
            <a:pPr lvl="1" fontAlgn="base"/>
            <a:r>
              <a:rPr lang="en-GB" dirty="0" smtClean="0"/>
              <a:t>E.g. </a:t>
            </a:r>
            <a:r>
              <a:rPr lang="en-GB" dirty="0" smtClean="0"/>
              <a:t>opening </a:t>
            </a:r>
            <a:r>
              <a:rPr lang="en-GB" dirty="0"/>
              <a:t>jars, stencils, ruler use, scissor </a:t>
            </a:r>
            <a:r>
              <a:rPr lang="en-GB" dirty="0" smtClean="0"/>
              <a:t>skills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0" r="9319"/>
          <a:stretch/>
        </p:blipFill>
        <p:spPr>
          <a:xfrm rot="16200000">
            <a:off x="7297958" y="1892668"/>
            <a:ext cx="4149572" cy="396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58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6747"/>
          </a:xfrm>
        </p:spPr>
        <p:txBody>
          <a:bodyPr>
            <a:normAutofit/>
          </a:bodyPr>
          <a:lstStyle/>
          <a:p>
            <a:pPr algn="ctr"/>
            <a:r>
              <a:rPr lang="en-GB" b="1" dirty="0"/>
              <a:t>Activities to Support</a:t>
            </a:r>
            <a:endParaRPr lang="en-GB" sz="2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49" y="1690973"/>
            <a:ext cx="5176851" cy="3761680"/>
          </a:xfrm>
        </p:spPr>
        <p:txBody>
          <a:bodyPr>
            <a:normAutofit/>
          </a:bodyPr>
          <a:lstStyle/>
          <a:p>
            <a:pPr lvl="0" fontAlgn="base"/>
            <a:r>
              <a:rPr lang="en-GB" dirty="0" smtClean="0"/>
              <a:t>Carry </a:t>
            </a:r>
            <a:r>
              <a:rPr lang="en-GB" dirty="0"/>
              <a:t>out midline crossing activities </a:t>
            </a:r>
            <a:endParaRPr lang="en-GB" dirty="0" smtClean="0"/>
          </a:p>
          <a:p>
            <a:pPr lvl="1" fontAlgn="base"/>
            <a:r>
              <a:rPr lang="en-GB" dirty="0" smtClean="0"/>
              <a:t>e.g</a:t>
            </a:r>
            <a:r>
              <a:rPr lang="en-GB" dirty="0" smtClean="0"/>
              <a:t>. </a:t>
            </a:r>
            <a:r>
              <a:rPr lang="en-GB" dirty="0"/>
              <a:t>drawing a large rainbow at an </a:t>
            </a:r>
            <a:r>
              <a:rPr lang="en-GB" dirty="0" smtClean="0"/>
              <a:t>easel.</a:t>
            </a:r>
          </a:p>
          <a:p>
            <a:pPr lvl="0" fontAlgn="base"/>
            <a:r>
              <a:rPr lang="en-GB" dirty="0"/>
              <a:t>M</a:t>
            </a:r>
            <a:r>
              <a:rPr lang="en-GB" dirty="0" smtClean="0"/>
              <a:t>idline </a:t>
            </a:r>
            <a:r>
              <a:rPr lang="en-GB" dirty="0"/>
              <a:t>crossing is required to enable the dominant side to reach across and is important for the task of </a:t>
            </a:r>
            <a:r>
              <a:rPr lang="en-GB" dirty="0" smtClean="0"/>
              <a:t>writing.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4516" y="1690972"/>
            <a:ext cx="5606351" cy="376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47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6748"/>
          </a:xfrm>
        </p:spPr>
        <p:txBody>
          <a:bodyPr>
            <a:normAutofit/>
          </a:bodyPr>
          <a:lstStyle/>
          <a:p>
            <a:pPr algn="ctr"/>
            <a:r>
              <a:rPr lang="en-GB" b="1" dirty="0"/>
              <a:t>Activities to Support</a:t>
            </a:r>
            <a:endParaRPr lang="en-GB" sz="2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49" y="1663699"/>
            <a:ext cx="5532451" cy="5003801"/>
          </a:xfrm>
        </p:spPr>
        <p:txBody>
          <a:bodyPr>
            <a:normAutofit/>
          </a:bodyPr>
          <a:lstStyle/>
          <a:p>
            <a:pPr lvl="0" fontAlgn="base"/>
            <a:r>
              <a:rPr lang="en-GB" dirty="0" smtClean="0"/>
              <a:t>Reaching </a:t>
            </a:r>
            <a:r>
              <a:rPr lang="en-GB" dirty="0"/>
              <a:t>across the body activities promote </a:t>
            </a:r>
            <a:r>
              <a:rPr lang="en-GB" dirty="0" smtClean="0"/>
              <a:t>crossing the midline.</a:t>
            </a:r>
            <a:endParaRPr lang="en-GB" dirty="0" smtClean="0"/>
          </a:p>
          <a:p>
            <a:pPr lvl="1" fontAlgn="base"/>
            <a:r>
              <a:rPr lang="en-GB" dirty="0" smtClean="0"/>
              <a:t>E.g. </a:t>
            </a:r>
            <a:r>
              <a:rPr lang="en-GB" dirty="0" smtClean="0"/>
              <a:t>lying </a:t>
            </a:r>
            <a:r>
              <a:rPr lang="en-GB" dirty="0"/>
              <a:t>on tummy </a:t>
            </a:r>
            <a:r>
              <a:rPr lang="en-GB" dirty="0" smtClean="0"/>
              <a:t>and reach </a:t>
            </a:r>
            <a:r>
              <a:rPr lang="en-GB" dirty="0"/>
              <a:t>to pick up beanbags on the left side with the right hand and vice versa </a:t>
            </a:r>
            <a:r>
              <a:rPr lang="en-GB" dirty="0" smtClean="0"/>
              <a:t>is a good activity.</a:t>
            </a:r>
          </a:p>
          <a:p>
            <a:pPr fontAlgn="base"/>
            <a:r>
              <a:rPr lang="en-GB" dirty="0" smtClean="0"/>
              <a:t>This activity will </a:t>
            </a:r>
            <a:r>
              <a:rPr lang="en-GB" dirty="0"/>
              <a:t>give visual, proprioceptive and touch awareness while moving to complete the task and will promote bilateral skills and </a:t>
            </a:r>
            <a:r>
              <a:rPr lang="en-GB" dirty="0" smtClean="0"/>
              <a:t>strength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8" r="20476" b="40753"/>
          <a:stretch/>
        </p:blipFill>
        <p:spPr>
          <a:xfrm rot="16200000">
            <a:off x="7726251" y="2518145"/>
            <a:ext cx="4570895" cy="286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94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530</Words>
  <Application>Microsoft Office PowerPoint</Application>
  <PresentationFormat>Widescreen</PresentationFormat>
  <Paragraphs>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Custom Design</vt:lpstr>
      <vt:lpstr>Hand Dominance</vt:lpstr>
      <vt:lpstr>About Hand Dominance</vt:lpstr>
      <vt:lpstr>About Hand Dominance</vt:lpstr>
      <vt:lpstr>Recognising Issues With Hand Dominance</vt:lpstr>
      <vt:lpstr>Activities to Support</vt:lpstr>
      <vt:lpstr>Activities to Support</vt:lpstr>
      <vt:lpstr>Activities to Support</vt:lpstr>
      <vt:lpstr>Activities to Support</vt:lpstr>
      <vt:lpstr>Activities to Support</vt:lpstr>
      <vt:lpstr>Activities to Support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am I looking for at different ages?</dc:title>
  <dc:creator>jdilworth.998</dc:creator>
  <cp:lastModifiedBy>Adam Gordon</cp:lastModifiedBy>
  <cp:revision>34</cp:revision>
  <dcterms:created xsi:type="dcterms:W3CDTF">2015-12-23T18:45:15Z</dcterms:created>
  <dcterms:modified xsi:type="dcterms:W3CDTF">2019-02-13T07:39:55Z</dcterms:modified>
</cp:coreProperties>
</file>